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69" r:id="rId16"/>
    <p:sldId id="271" r:id="rId17"/>
    <p:sldId id="272" r:id="rId18"/>
    <p:sldId id="273" r:id="rId19"/>
    <p:sldId id="274" r:id="rId20"/>
    <p:sldId id="275" r:id="rId21"/>
    <p:sldId id="276" r:id="rId22"/>
    <p:sldId id="277" r:id="rId23"/>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4DF289-17E8-41B9-8DC9-90181AEB892C}" type="datetimeFigureOut">
              <a:rPr lang="de-DE" smtClean="0"/>
              <a:t>17.08.2014</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F82841-4EA6-4513-8285-FDDB3FD21BA8}" type="slidenum">
              <a:rPr lang="de-DE" smtClean="0"/>
              <a:t>‹Nr.›</a:t>
            </a:fld>
            <a:endParaRPr lang="de-DE"/>
          </a:p>
        </p:txBody>
      </p:sp>
    </p:spTree>
    <p:extLst>
      <p:ext uri="{BB962C8B-B14F-4D97-AF65-F5344CB8AC3E}">
        <p14:creationId xmlns:p14="http://schemas.microsoft.com/office/powerpoint/2010/main" val="492442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179512" y="6309320"/>
            <a:ext cx="2133600" cy="365125"/>
          </a:xfrm>
        </p:spPr>
        <p:txBody>
          <a:bodyPr/>
          <a:lstStyle/>
          <a:p>
            <a:r>
              <a:rPr lang="de-DE" smtClean="0"/>
              <a:t>© Prof. Dr.-Ing. Jens Göttsche</a:t>
            </a:r>
            <a:endParaRPr lang="de-DE" dirty="0"/>
          </a:p>
        </p:txBody>
      </p:sp>
    </p:spTree>
    <p:extLst>
      <p:ext uri="{BB962C8B-B14F-4D97-AF65-F5344CB8AC3E}">
        <p14:creationId xmlns:p14="http://schemas.microsoft.com/office/powerpoint/2010/main" val="1400280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r>
              <a:rPr lang="de-DE" smtClean="0"/>
              <a:t>© Prof. Dr.-Ing. Jens Göttsche</a:t>
            </a:r>
            <a:endParaRPr lang="de-DE"/>
          </a:p>
        </p:txBody>
      </p:sp>
      <p:sp>
        <p:nvSpPr>
          <p:cNvPr id="5" name="Fußzeilenplatzhalter 4"/>
          <p:cNvSpPr>
            <a:spLocks noGrp="1"/>
          </p:cNvSpPr>
          <p:nvPr>
            <p:ph type="ftr" sz="quarter" idx="11"/>
          </p:nvPr>
        </p:nvSpPr>
        <p:spPr/>
        <p:txBody>
          <a:bodyPr/>
          <a:lstStyle/>
          <a:p>
            <a:r>
              <a:rPr lang="de-DE" smtClean="0"/>
              <a:t>(C) Prof. Dr.-Ing. Jens Göttsche</a:t>
            </a:r>
            <a:endParaRPr lang="de-DE"/>
          </a:p>
        </p:txBody>
      </p:sp>
      <p:sp>
        <p:nvSpPr>
          <p:cNvPr id="6" name="Foliennummernplatzhalter 5"/>
          <p:cNvSpPr>
            <a:spLocks noGrp="1"/>
          </p:cNvSpPr>
          <p:nvPr>
            <p:ph type="sldNum" sz="quarter" idx="12"/>
          </p:nvPr>
        </p:nvSpPr>
        <p:spPr/>
        <p:txBody>
          <a:bodyPr/>
          <a:lstStyle/>
          <a:p>
            <a:fld id="{53343E34-A817-4011-A907-0776645CCF17}" type="slidenum">
              <a:rPr lang="de-DE" smtClean="0"/>
              <a:t>‹Nr.›</a:t>
            </a:fld>
            <a:endParaRPr lang="de-DE"/>
          </a:p>
        </p:txBody>
      </p:sp>
    </p:spTree>
    <p:extLst>
      <p:ext uri="{BB962C8B-B14F-4D97-AF65-F5344CB8AC3E}">
        <p14:creationId xmlns:p14="http://schemas.microsoft.com/office/powerpoint/2010/main" val="3104917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r>
              <a:rPr lang="de-DE" smtClean="0"/>
              <a:t>© Prof. Dr.-Ing. Jens Göttsche</a:t>
            </a:r>
            <a:endParaRPr lang="de-DE"/>
          </a:p>
        </p:txBody>
      </p:sp>
      <p:sp>
        <p:nvSpPr>
          <p:cNvPr id="5" name="Fußzeilenplatzhalter 4"/>
          <p:cNvSpPr>
            <a:spLocks noGrp="1"/>
          </p:cNvSpPr>
          <p:nvPr>
            <p:ph type="ftr" sz="quarter" idx="11"/>
          </p:nvPr>
        </p:nvSpPr>
        <p:spPr/>
        <p:txBody>
          <a:bodyPr/>
          <a:lstStyle/>
          <a:p>
            <a:r>
              <a:rPr lang="de-DE" smtClean="0"/>
              <a:t>(C) Prof. Dr.-Ing. Jens Göttsche</a:t>
            </a:r>
            <a:endParaRPr lang="de-DE"/>
          </a:p>
        </p:txBody>
      </p:sp>
      <p:sp>
        <p:nvSpPr>
          <p:cNvPr id="6" name="Foliennummernplatzhalter 5"/>
          <p:cNvSpPr>
            <a:spLocks noGrp="1"/>
          </p:cNvSpPr>
          <p:nvPr>
            <p:ph type="sldNum" sz="quarter" idx="12"/>
          </p:nvPr>
        </p:nvSpPr>
        <p:spPr/>
        <p:txBody>
          <a:bodyPr/>
          <a:lstStyle/>
          <a:p>
            <a:fld id="{53343E34-A817-4011-A907-0776645CCF17}" type="slidenum">
              <a:rPr lang="de-DE" smtClean="0"/>
              <a:t>‹Nr.›</a:t>
            </a:fld>
            <a:endParaRPr lang="de-DE"/>
          </a:p>
        </p:txBody>
      </p:sp>
    </p:spTree>
    <p:extLst>
      <p:ext uri="{BB962C8B-B14F-4D97-AF65-F5344CB8AC3E}">
        <p14:creationId xmlns:p14="http://schemas.microsoft.com/office/powerpoint/2010/main" val="312320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r>
              <a:rPr lang="de-DE" smtClean="0"/>
              <a:t>© Prof. Dr.-Ing. Jens Göttsche</a:t>
            </a:r>
            <a:endParaRPr lang="de-DE"/>
          </a:p>
        </p:txBody>
      </p:sp>
      <p:sp>
        <p:nvSpPr>
          <p:cNvPr id="5" name="Fußzeilenplatzhalter 4"/>
          <p:cNvSpPr>
            <a:spLocks noGrp="1"/>
          </p:cNvSpPr>
          <p:nvPr>
            <p:ph type="ftr" sz="quarter" idx="11"/>
          </p:nvPr>
        </p:nvSpPr>
        <p:spPr/>
        <p:txBody>
          <a:bodyPr/>
          <a:lstStyle/>
          <a:p>
            <a:r>
              <a:rPr lang="de-DE" smtClean="0"/>
              <a:t>(C) Prof. Dr.-Ing. Jens Göttsche</a:t>
            </a:r>
            <a:endParaRPr lang="de-DE"/>
          </a:p>
        </p:txBody>
      </p:sp>
      <p:sp>
        <p:nvSpPr>
          <p:cNvPr id="6" name="Foliennummernplatzhalter 5"/>
          <p:cNvSpPr>
            <a:spLocks noGrp="1"/>
          </p:cNvSpPr>
          <p:nvPr>
            <p:ph type="sldNum" sz="quarter" idx="12"/>
          </p:nvPr>
        </p:nvSpPr>
        <p:spPr/>
        <p:txBody>
          <a:bodyPr/>
          <a:lstStyle/>
          <a:p>
            <a:fld id="{53343E34-A817-4011-A907-0776645CCF17}" type="slidenum">
              <a:rPr lang="de-DE" smtClean="0"/>
              <a:t>‹Nr.›</a:t>
            </a:fld>
            <a:endParaRPr lang="de-DE"/>
          </a:p>
        </p:txBody>
      </p:sp>
    </p:spTree>
    <p:extLst>
      <p:ext uri="{BB962C8B-B14F-4D97-AF65-F5344CB8AC3E}">
        <p14:creationId xmlns:p14="http://schemas.microsoft.com/office/powerpoint/2010/main" val="2075110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r>
              <a:rPr lang="de-DE" smtClean="0"/>
              <a:t>© Prof. Dr.-Ing. Jens Göttsche</a:t>
            </a:r>
            <a:endParaRPr lang="de-DE"/>
          </a:p>
        </p:txBody>
      </p:sp>
      <p:sp>
        <p:nvSpPr>
          <p:cNvPr id="5" name="Fußzeilenplatzhalter 4"/>
          <p:cNvSpPr>
            <a:spLocks noGrp="1"/>
          </p:cNvSpPr>
          <p:nvPr>
            <p:ph type="ftr" sz="quarter" idx="11"/>
          </p:nvPr>
        </p:nvSpPr>
        <p:spPr/>
        <p:txBody>
          <a:bodyPr/>
          <a:lstStyle/>
          <a:p>
            <a:r>
              <a:rPr lang="de-DE" smtClean="0"/>
              <a:t>(C) Prof. Dr.-Ing. Jens Göttsche</a:t>
            </a:r>
            <a:endParaRPr lang="de-DE"/>
          </a:p>
        </p:txBody>
      </p:sp>
      <p:sp>
        <p:nvSpPr>
          <p:cNvPr id="6" name="Foliennummernplatzhalter 5"/>
          <p:cNvSpPr>
            <a:spLocks noGrp="1"/>
          </p:cNvSpPr>
          <p:nvPr>
            <p:ph type="sldNum" sz="quarter" idx="12"/>
          </p:nvPr>
        </p:nvSpPr>
        <p:spPr/>
        <p:txBody>
          <a:bodyPr/>
          <a:lstStyle/>
          <a:p>
            <a:fld id="{53343E34-A817-4011-A907-0776645CCF17}" type="slidenum">
              <a:rPr lang="de-DE" smtClean="0"/>
              <a:t>‹Nr.›</a:t>
            </a:fld>
            <a:endParaRPr lang="de-DE"/>
          </a:p>
        </p:txBody>
      </p:sp>
    </p:spTree>
    <p:extLst>
      <p:ext uri="{BB962C8B-B14F-4D97-AF65-F5344CB8AC3E}">
        <p14:creationId xmlns:p14="http://schemas.microsoft.com/office/powerpoint/2010/main" val="3255169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r>
              <a:rPr lang="de-DE" smtClean="0"/>
              <a:t>© Prof. Dr.-Ing. Jens Göttsche</a:t>
            </a:r>
            <a:endParaRPr lang="de-DE"/>
          </a:p>
        </p:txBody>
      </p:sp>
      <p:sp>
        <p:nvSpPr>
          <p:cNvPr id="6" name="Fußzeilenplatzhalter 5"/>
          <p:cNvSpPr>
            <a:spLocks noGrp="1"/>
          </p:cNvSpPr>
          <p:nvPr>
            <p:ph type="ftr" sz="quarter" idx="11"/>
          </p:nvPr>
        </p:nvSpPr>
        <p:spPr/>
        <p:txBody>
          <a:bodyPr/>
          <a:lstStyle/>
          <a:p>
            <a:r>
              <a:rPr lang="de-DE" smtClean="0"/>
              <a:t>(C) Prof. Dr.-Ing. Jens Göttsche</a:t>
            </a:r>
            <a:endParaRPr lang="de-DE"/>
          </a:p>
        </p:txBody>
      </p:sp>
      <p:sp>
        <p:nvSpPr>
          <p:cNvPr id="7" name="Foliennummernplatzhalter 6"/>
          <p:cNvSpPr>
            <a:spLocks noGrp="1"/>
          </p:cNvSpPr>
          <p:nvPr>
            <p:ph type="sldNum" sz="quarter" idx="12"/>
          </p:nvPr>
        </p:nvSpPr>
        <p:spPr/>
        <p:txBody>
          <a:bodyPr/>
          <a:lstStyle/>
          <a:p>
            <a:fld id="{53343E34-A817-4011-A907-0776645CCF17}" type="slidenum">
              <a:rPr lang="de-DE" smtClean="0"/>
              <a:t>‹Nr.›</a:t>
            </a:fld>
            <a:endParaRPr lang="de-DE"/>
          </a:p>
        </p:txBody>
      </p:sp>
    </p:spTree>
    <p:extLst>
      <p:ext uri="{BB962C8B-B14F-4D97-AF65-F5344CB8AC3E}">
        <p14:creationId xmlns:p14="http://schemas.microsoft.com/office/powerpoint/2010/main" val="3796829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r>
              <a:rPr lang="de-DE" smtClean="0"/>
              <a:t>© Prof. Dr.-Ing. Jens Göttsche</a:t>
            </a:r>
            <a:endParaRPr lang="de-DE"/>
          </a:p>
        </p:txBody>
      </p:sp>
      <p:sp>
        <p:nvSpPr>
          <p:cNvPr id="8" name="Fußzeilenplatzhalter 7"/>
          <p:cNvSpPr>
            <a:spLocks noGrp="1"/>
          </p:cNvSpPr>
          <p:nvPr>
            <p:ph type="ftr" sz="quarter" idx="11"/>
          </p:nvPr>
        </p:nvSpPr>
        <p:spPr/>
        <p:txBody>
          <a:bodyPr/>
          <a:lstStyle/>
          <a:p>
            <a:r>
              <a:rPr lang="de-DE" smtClean="0"/>
              <a:t>(C) Prof. Dr.-Ing. Jens Göttsche</a:t>
            </a:r>
            <a:endParaRPr lang="de-DE"/>
          </a:p>
        </p:txBody>
      </p:sp>
      <p:sp>
        <p:nvSpPr>
          <p:cNvPr id="9" name="Foliennummernplatzhalter 8"/>
          <p:cNvSpPr>
            <a:spLocks noGrp="1"/>
          </p:cNvSpPr>
          <p:nvPr>
            <p:ph type="sldNum" sz="quarter" idx="12"/>
          </p:nvPr>
        </p:nvSpPr>
        <p:spPr/>
        <p:txBody>
          <a:bodyPr/>
          <a:lstStyle/>
          <a:p>
            <a:fld id="{53343E34-A817-4011-A907-0776645CCF17}" type="slidenum">
              <a:rPr lang="de-DE" smtClean="0"/>
              <a:t>‹Nr.›</a:t>
            </a:fld>
            <a:endParaRPr lang="de-DE"/>
          </a:p>
        </p:txBody>
      </p:sp>
    </p:spTree>
    <p:extLst>
      <p:ext uri="{BB962C8B-B14F-4D97-AF65-F5344CB8AC3E}">
        <p14:creationId xmlns:p14="http://schemas.microsoft.com/office/powerpoint/2010/main" val="3961861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r>
              <a:rPr lang="de-DE" smtClean="0"/>
              <a:t>© Prof. Dr.-Ing. Jens Göttsche</a:t>
            </a:r>
            <a:endParaRPr lang="de-DE"/>
          </a:p>
        </p:txBody>
      </p:sp>
      <p:sp>
        <p:nvSpPr>
          <p:cNvPr id="4" name="Fußzeilenplatzhalter 3"/>
          <p:cNvSpPr>
            <a:spLocks noGrp="1"/>
          </p:cNvSpPr>
          <p:nvPr>
            <p:ph type="ftr" sz="quarter" idx="11"/>
          </p:nvPr>
        </p:nvSpPr>
        <p:spPr/>
        <p:txBody>
          <a:bodyPr/>
          <a:lstStyle/>
          <a:p>
            <a:r>
              <a:rPr lang="de-DE" smtClean="0"/>
              <a:t>(C) Prof. Dr.-Ing. Jens Göttsche</a:t>
            </a:r>
            <a:endParaRPr lang="de-DE"/>
          </a:p>
        </p:txBody>
      </p:sp>
      <p:sp>
        <p:nvSpPr>
          <p:cNvPr id="5" name="Foliennummernplatzhalter 4"/>
          <p:cNvSpPr>
            <a:spLocks noGrp="1"/>
          </p:cNvSpPr>
          <p:nvPr>
            <p:ph type="sldNum" sz="quarter" idx="12"/>
          </p:nvPr>
        </p:nvSpPr>
        <p:spPr/>
        <p:txBody>
          <a:bodyPr/>
          <a:lstStyle/>
          <a:p>
            <a:fld id="{53343E34-A817-4011-A907-0776645CCF17}" type="slidenum">
              <a:rPr lang="de-DE" smtClean="0"/>
              <a:t>‹Nr.›</a:t>
            </a:fld>
            <a:endParaRPr lang="de-DE"/>
          </a:p>
        </p:txBody>
      </p:sp>
    </p:spTree>
    <p:extLst>
      <p:ext uri="{BB962C8B-B14F-4D97-AF65-F5344CB8AC3E}">
        <p14:creationId xmlns:p14="http://schemas.microsoft.com/office/powerpoint/2010/main" val="1304705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 Prof. Dr.-Ing. Jens Göttsche</a:t>
            </a:r>
            <a:endParaRPr lang="de-DE"/>
          </a:p>
        </p:txBody>
      </p:sp>
      <p:sp>
        <p:nvSpPr>
          <p:cNvPr id="3" name="Fußzeilenplatzhalter 2"/>
          <p:cNvSpPr>
            <a:spLocks noGrp="1"/>
          </p:cNvSpPr>
          <p:nvPr>
            <p:ph type="ftr" sz="quarter" idx="11"/>
          </p:nvPr>
        </p:nvSpPr>
        <p:spPr/>
        <p:txBody>
          <a:bodyPr/>
          <a:lstStyle/>
          <a:p>
            <a:r>
              <a:rPr lang="de-DE" smtClean="0"/>
              <a:t>(C) Prof. Dr.-Ing. Jens Göttsche</a:t>
            </a:r>
            <a:endParaRPr lang="de-DE"/>
          </a:p>
        </p:txBody>
      </p:sp>
      <p:sp>
        <p:nvSpPr>
          <p:cNvPr id="4" name="Foliennummernplatzhalter 3"/>
          <p:cNvSpPr>
            <a:spLocks noGrp="1"/>
          </p:cNvSpPr>
          <p:nvPr>
            <p:ph type="sldNum" sz="quarter" idx="12"/>
          </p:nvPr>
        </p:nvSpPr>
        <p:spPr/>
        <p:txBody>
          <a:bodyPr/>
          <a:lstStyle/>
          <a:p>
            <a:fld id="{53343E34-A817-4011-A907-0776645CCF17}" type="slidenum">
              <a:rPr lang="de-DE" smtClean="0"/>
              <a:t>‹Nr.›</a:t>
            </a:fld>
            <a:endParaRPr lang="de-DE"/>
          </a:p>
        </p:txBody>
      </p:sp>
    </p:spTree>
    <p:extLst>
      <p:ext uri="{BB962C8B-B14F-4D97-AF65-F5344CB8AC3E}">
        <p14:creationId xmlns:p14="http://schemas.microsoft.com/office/powerpoint/2010/main" val="2585008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r>
              <a:rPr lang="de-DE" smtClean="0"/>
              <a:t>© Prof. Dr.-Ing. Jens Göttsche</a:t>
            </a:r>
            <a:endParaRPr lang="de-DE"/>
          </a:p>
        </p:txBody>
      </p:sp>
      <p:sp>
        <p:nvSpPr>
          <p:cNvPr id="6" name="Fußzeilenplatzhalter 5"/>
          <p:cNvSpPr>
            <a:spLocks noGrp="1"/>
          </p:cNvSpPr>
          <p:nvPr>
            <p:ph type="ftr" sz="quarter" idx="11"/>
          </p:nvPr>
        </p:nvSpPr>
        <p:spPr/>
        <p:txBody>
          <a:bodyPr/>
          <a:lstStyle/>
          <a:p>
            <a:r>
              <a:rPr lang="de-DE" smtClean="0"/>
              <a:t>(C) Prof. Dr.-Ing. Jens Göttsche</a:t>
            </a:r>
            <a:endParaRPr lang="de-DE"/>
          </a:p>
        </p:txBody>
      </p:sp>
      <p:sp>
        <p:nvSpPr>
          <p:cNvPr id="7" name="Foliennummernplatzhalter 6"/>
          <p:cNvSpPr>
            <a:spLocks noGrp="1"/>
          </p:cNvSpPr>
          <p:nvPr>
            <p:ph type="sldNum" sz="quarter" idx="12"/>
          </p:nvPr>
        </p:nvSpPr>
        <p:spPr/>
        <p:txBody>
          <a:bodyPr/>
          <a:lstStyle/>
          <a:p>
            <a:fld id="{53343E34-A817-4011-A907-0776645CCF17}" type="slidenum">
              <a:rPr lang="de-DE" smtClean="0"/>
              <a:t>‹Nr.›</a:t>
            </a:fld>
            <a:endParaRPr lang="de-DE"/>
          </a:p>
        </p:txBody>
      </p:sp>
    </p:spTree>
    <p:extLst>
      <p:ext uri="{BB962C8B-B14F-4D97-AF65-F5344CB8AC3E}">
        <p14:creationId xmlns:p14="http://schemas.microsoft.com/office/powerpoint/2010/main" val="1132075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r>
              <a:rPr lang="de-DE" smtClean="0"/>
              <a:t>© Prof. Dr.-Ing. Jens Göttsche</a:t>
            </a:r>
            <a:endParaRPr lang="de-DE"/>
          </a:p>
        </p:txBody>
      </p:sp>
      <p:sp>
        <p:nvSpPr>
          <p:cNvPr id="6" name="Fußzeilenplatzhalter 5"/>
          <p:cNvSpPr>
            <a:spLocks noGrp="1"/>
          </p:cNvSpPr>
          <p:nvPr>
            <p:ph type="ftr" sz="quarter" idx="11"/>
          </p:nvPr>
        </p:nvSpPr>
        <p:spPr/>
        <p:txBody>
          <a:bodyPr/>
          <a:lstStyle/>
          <a:p>
            <a:r>
              <a:rPr lang="de-DE" smtClean="0"/>
              <a:t>(C) Prof. Dr.-Ing. Jens Göttsche</a:t>
            </a:r>
            <a:endParaRPr lang="de-DE"/>
          </a:p>
        </p:txBody>
      </p:sp>
      <p:sp>
        <p:nvSpPr>
          <p:cNvPr id="7" name="Foliennummernplatzhalter 6"/>
          <p:cNvSpPr>
            <a:spLocks noGrp="1"/>
          </p:cNvSpPr>
          <p:nvPr>
            <p:ph type="sldNum" sz="quarter" idx="12"/>
          </p:nvPr>
        </p:nvSpPr>
        <p:spPr/>
        <p:txBody>
          <a:bodyPr/>
          <a:lstStyle/>
          <a:p>
            <a:fld id="{53343E34-A817-4011-A907-0776645CCF17}" type="slidenum">
              <a:rPr lang="de-DE" smtClean="0"/>
              <a:t>‹Nr.›</a:t>
            </a:fld>
            <a:endParaRPr lang="de-DE"/>
          </a:p>
        </p:txBody>
      </p:sp>
    </p:spTree>
    <p:extLst>
      <p:ext uri="{BB962C8B-B14F-4D97-AF65-F5344CB8AC3E}">
        <p14:creationId xmlns:p14="http://schemas.microsoft.com/office/powerpoint/2010/main" val="3481598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smtClean="0"/>
              <a:t>© Prof. Dr.-Ing. Jens Göttsche</a:t>
            </a:r>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(C) Prof. Dr.-Ing. Jens Göttsche</a:t>
            </a: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343E34-A817-4011-A907-0776645CCF17}" type="slidenum">
              <a:rPr lang="de-DE" smtClean="0"/>
              <a:t>‹Nr.›</a:t>
            </a:fld>
            <a:endParaRPr lang="de-DE"/>
          </a:p>
        </p:txBody>
      </p:sp>
    </p:spTree>
    <p:extLst>
      <p:ext uri="{BB962C8B-B14F-4D97-AF65-F5344CB8AC3E}">
        <p14:creationId xmlns:p14="http://schemas.microsoft.com/office/powerpoint/2010/main" val="2809160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feld 6"/>
          <p:cNvSpPr txBox="1"/>
          <p:nvPr/>
        </p:nvSpPr>
        <p:spPr>
          <a:xfrm>
            <a:off x="1125109" y="764704"/>
            <a:ext cx="6975283" cy="584775"/>
          </a:xfrm>
          <a:prstGeom prst="rect">
            <a:avLst/>
          </a:prstGeom>
          <a:noFill/>
        </p:spPr>
        <p:txBody>
          <a:bodyPr wrap="square" rtlCol="0">
            <a:spAutoFit/>
          </a:bodyPr>
          <a:lstStyle/>
          <a:p>
            <a:r>
              <a:rPr lang="de-DE" sz="3200" b="1" dirty="0" smtClean="0">
                <a:solidFill>
                  <a:srgbClr val="C00000"/>
                </a:solidFill>
              </a:rPr>
              <a:t>Versuch 1:  Unbewehrter Betonträger</a:t>
            </a:r>
            <a:endParaRPr lang="de-DE" sz="3200" b="1" dirty="0">
              <a:solidFill>
                <a:srgbClr val="C00000"/>
              </a:solidFill>
            </a:endParaRPr>
          </a:p>
        </p:txBody>
      </p:sp>
      <p:sp>
        <p:nvSpPr>
          <p:cNvPr id="2" name="Textfeld 1"/>
          <p:cNvSpPr txBox="1"/>
          <p:nvPr/>
        </p:nvSpPr>
        <p:spPr>
          <a:xfrm>
            <a:off x="1547665" y="1327408"/>
            <a:ext cx="6399218" cy="1938992"/>
          </a:xfrm>
          <a:prstGeom prst="rect">
            <a:avLst/>
          </a:prstGeom>
          <a:noFill/>
        </p:spPr>
        <p:txBody>
          <a:bodyPr wrap="square" rtlCol="0">
            <a:spAutoFit/>
          </a:bodyPr>
          <a:lstStyle/>
          <a:p>
            <a:r>
              <a:rPr lang="de-DE" sz="2400" dirty="0" smtClean="0"/>
              <a:t>Wir nehmen dazu aber keinen Beton, sondern einige Legosteine.</a:t>
            </a:r>
          </a:p>
          <a:p>
            <a:endParaRPr lang="de-DE" sz="2400" dirty="0"/>
          </a:p>
          <a:p>
            <a:r>
              <a:rPr lang="de-DE" sz="2400" dirty="0" smtClean="0"/>
              <a:t>Legosteine haben wie Beton eine hohe Druckfestigkeit und eine geringe Zugfestigkeit.</a:t>
            </a:r>
          </a:p>
        </p:txBody>
      </p:sp>
      <p:sp>
        <p:nvSpPr>
          <p:cNvPr id="4" name="Textfeld 3"/>
          <p:cNvSpPr txBox="1"/>
          <p:nvPr/>
        </p:nvSpPr>
        <p:spPr>
          <a:xfrm>
            <a:off x="2807804" y="6453336"/>
            <a:ext cx="3528392" cy="276999"/>
          </a:xfrm>
          <a:prstGeom prst="rect">
            <a:avLst/>
          </a:prstGeom>
          <a:noFill/>
        </p:spPr>
        <p:txBody>
          <a:bodyPr wrap="square" rtlCol="0">
            <a:spAutoFit/>
          </a:bodyPr>
          <a:lstStyle/>
          <a:p>
            <a:pPr algn="ctr"/>
            <a:r>
              <a:rPr lang="de-DE" sz="1200" dirty="0" smtClean="0"/>
              <a:t>© Prof. Dr.-Ing. Jens Göttsche</a:t>
            </a:r>
            <a:endParaRPr lang="de-DE" sz="1200" dirty="0"/>
          </a:p>
        </p:txBody>
      </p:sp>
    </p:spTree>
    <p:extLst>
      <p:ext uri="{BB962C8B-B14F-4D97-AF65-F5344CB8AC3E}">
        <p14:creationId xmlns:p14="http://schemas.microsoft.com/office/powerpoint/2010/main" val="7672056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feld 2"/>
          <p:cNvSpPr txBox="1"/>
          <p:nvPr/>
        </p:nvSpPr>
        <p:spPr>
          <a:xfrm>
            <a:off x="107504" y="131148"/>
            <a:ext cx="8928992" cy="1569660"/>
          </a:xfrm>
          <a:prstGeom prst="rect">
            <a:avLst/>
          </a:prstGeom>
          <a:noFill/>
        </p:spPr>
        <p:txBody>
          <a:bodyPr wrap="square" rtlCol="0">
            <a:spAutoFit/>
          </a:bodyPr>
          <a:lstStyle/>
          <a:p>
            <a:r>
              <a:rPr lang="de-DE" sz="2400" dirty="0" smtClean="0"/>
              <a:t>Bei weiterer Zunahme der Belastung öffnet sich der alte Riss weiter. Neue Risse entstehen nicht, weil die Zugkraft nach der Rissbildung alleine vom Zugband aufgenommen wird. Diese ist entlang des gesamten Balkens konstant 		  verteilt. </a:t>
            </a:r>
            <a:endParaRPr lang="de-DE" sz="2400" dirty="0"/>
          </a:p>
        </p:txBody>
      </p:sp>
      <p:sp>
        <p:nvSpPr>
          <p:cNvPr id="4" name="Fußzeilenplatzhalter 3"/>
          <p:cNvSpPr>
            <a:spLocks noGrp="1"/>
          </p:cNvSpPr>
          <p:nvPr>
            <p:ph type="ftr" sz="quarter" idx="11"/>
          </p:nvPr>
        </p:nvSpPr>
        <p:spPr/>
        <p:txBody>
          <a:bodyPr/>
          <a:lstStyle/>
          <a:p>
            <a:r>
              <a:rPr lang="de-DE" smtClean="0"/>
              <a:t>(C) Prof. Dr.-Ing. Jens Göttsche</a:t>
            </a:r>
            <a:endParaRPr lang="de-DE"/>
          </a:p>
        </p:txBody>
      </p:sp>
    </p:spTree>
    <p:extLst>
      <p:ext uri="{BB962C8B-B14F-4D97-AF65-F5344CB8AC3E}">
        <p14:creationId xmlns:p14="http://schemas.microsoft.com/office/powerpoint/2010/main" val="219345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Fußzeilenplatzhalter 2"/>
          <p:cNvSpPr>
            <a:spLocks noGrp="1"/>
          </p:cNvSpPr>
          <p:nvPr>
            <p:ph type="ftr" sz="quarter" idx="11"/>
          </p:nvPr>
        </p:nvSpPr>
        <p:spPr/>
        <p:txBody>
          <a:bodyPr/>
          <a:lstStyle/>
          <a:p>
            <a:r>
              <a:rPr lang="de-DE" smtClean="0"/>
              <a:t>(C) Prof. Dr.-Ing. Jens Göttsche</a:t>
            </a:r>
            <a:endParaRPr lang="de-DE"/>
          </a:p>
        </p:txBody>
      </p:sp>
    </p:spTree>
    <p:extLst>
      <p:ext uri="{BB962C8B-B14F-4D97-AF65-F5344CB8AC3E}">
        <p14:creationId xmlns:p14="http://schemas.microsoft.com/office/powerpoint/2010/main" val="38645173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Fußzeilenplatzhalter 2"/>
          <p:cNvSpPr>
            <a:spLocks noGrp="1"/>
          </p:cNvSpPr>
          <p:nvPr>
            <p:ph type="ftr" sz="quarter" idx="11"/>
          </p:nvPr>
        </p:nvSpPr>
        <p:spPr/>
        <p:txBody>
          <a:bodyPr/>
          <a:lstStyle/>
          <a:p>
            <a:r>
              <a:rPr lang="de-DE" smtClean="0"/>
              <a:t>(C) Prof. Dr.-Ing. Jens Göttsche</a:t>
            </a:r>
            <a:endParaRPr lang="de-DE"/>
          </a:p>
        </p:txBody>
      </p:sp>
    </p:spTree>
    <p:extLst>
      <p:ext uri="{BB962C8B-B14F-4D97-AF65-F5344CB8AC3E}">
        <p14:creationId xmlns:p14="http://schemas.microsoft.com/office/powerpoint/2010/main" val="8571291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feld 2"/>
          <p:cNvSpPr txBox="1"/>
          <p:nvPr/>
        </p:nvSpPr>
        <p:spPr>
          <a:xfrm>
            <a:off x="107504" y="131148"/>
            <a:ext cx="8928992" cy="830997"/>
          </a:xfrm>
          <a:prstGeom prst="rect">
            <a:avLst/>
          </a:prstGeom>
          <a:noFill/>
        </p:spPr>
        <p:txBody>
          <a:bodyPr wrap="square" rtlCol="0">
            <a:spAutoFit/>
          </a:bodyPr>
          <a:lstStyle/>
          <a:p>
            <a:r>
              <a:rPr lang="de-DE" sz="2400" dirty="0" smtClean="0"/>
              <a:t>Irgendwann ist Schluss, und das Zugband versagt; damit natürlich auch der </a:t>
            </a:r>
            <a:r>
              <a:rPr lang="de-DE" sz="2400" dirty="0" err="1" smtClean="0"/>
              <a:t>Einfeldbalken</a:t>
            </a:r>
            <a:r>
              <a:rPr lang="de-DE" sz="2400" dirty="0" smtClean="0"/>
              <a:t>. </a:t>
            </a:r>
            <a:endParaRPr lang="de-DE" sz="2400" dirty="0"/>
          </a:p>
        </p:txBody>
      </p:sp>
      <p:sp>
        <p:nvSpPr>
          <p:cNvPr id="4" name="Fußzeilenplatzhalter 3"/>
          <p:cNvSpPr>
            <a:spLocks noGrp="1"/>
          </p:cNvSpPr>
          <p:nvPr>
            <p:ph type="ftr" sz="quarter" idx="11"/>
          </p:nvPr>
        </p:nvSpPr>
        <p:spPr/>
        <p:txBody>
          <a:bodyPr/>
          <a:lstStyle/>
          <a:p>
            <a:r>
              <a:rPr lang="de-DE" smtClean="0"/>
              <a:t>(C) Prof. Dr.-Ing. Jens Göttsche</a:t>
            </a:r>
            <a:endParaRPr lang="de-DE"/>
          </a:p>
        </p:txBody>
      </p:sp>
    </p:spTree>
    <p:extLst>
      <p:ext uri="{BB962C8B-B14F-4D97-AF65-F5344CB8AC3E}">
        <p14:creationId xmlns:p14="http://schemas.microsoft.com/office/powerpoint/2010/main" val="23881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feld 3"/>
          <p:cNvSpPr txBox="1"/>
          <p:nvPr/>
        </p:nvSpPr>
        <p:spPr>
          <a:xfrm>
            <a:off x="1547665" y="2066072"/>
            <a:ext cx="6399218" cy="830997"/>
          </a:xfrm>
          <a:prstGeom prst="rect">
            <a:avLst/>
          </a:prstGeom>
          <a:noFill/>
        </p:spPr>
        <p:txBody>
          <a:bodyPr wrap="square" rtlCol="0">
            <a:spAutoFit/>
          </a:bodyPr>
          <a:lstStyle/>
          <a:p>
            <a:r>
              <a:rPr lang="de-DE" sz="2400" dirty="0" smtClean="0"/>
              <a:t>Wir nehmen wieder einige Legosteine und fügen ein Zugband aus Paketklebeband an, aber richtig .. </a:t>
            </a:r>
          </a:p>
        </p:txBody>
      </p:sp>
      <p:sp>
        <p:nvSpPr>
          <p:cNvPr id="5" name="Textfeld 4"/>
          <p:cNvSpPr txBox="1"/>
          <p:nvPr/>
        </p:nvSpPr>
        <p:spPr>
          <a:xfrm>
            <a:off x="1125109" y="764704"/>
            <a:ext cx="6975283" cy="1077218"/>
          </a:xfrm>
          <a:prstGeom prst="rect">
            <a:avLst/>
          </a:prstGeom>
          <a:noFill/>
        </p:spPr>
        <p:txBody>
          <a:bodyPr wrap="square" rtlCol="0">
            <a:spAutoFit/>
          </a:bodyPr>
          <a:lstStyle/>
          <a:p>
            <a:r>
              <a:rPr lang="de-DE" sz="3200" b="1" dirty="0" smtClean="0">
                <a:solidFill>
                  <a:srgbClr val="C00000"/>
                </a:solidFill>
              </a:rPr>
              <a:t>Versuch 3:  Bewehrter Stahlbetonträger </a:t>
            </a:r>
            <a:br>
              <a:rPr lang="de-DE" sz="3200" b="1" dirty="0" smtClean="0">
                <a:solidFill>
                  <a:srgbClr val="C00000"/>
                </a:solidFill>
              </a:rPr>
            </a:br>
            <a:r>
              <a:rPr lang="de-DE" sz="3200" b="1" dirty="0" smtClean="0">
                <a:solidFill>
                  <a:srgbClr val="C00000"/>
                </a:solidFill>
              </a:rPr>
              <a:t>                     </a:t>
            </a:r>
            <a:r>
              <a:rPr lang="de-DE" sz="3200" b="1" u="sng" dirty="0" smtClean="0">
                <a:solidFill>
                  <a:srgbClr val="C00000"/>
                </a:solidFill>
              </a:rPr>
              <a:t>mit</a:t>
            </a:r>
            <a:r>
              <a:rPr lang="de-DE" sz="3200" b="1" dirty="0" smtClean="0">
                <a:solidFill>
                  <a:srgbClr val="C00000"/>
                </a:solidFill>
              </a:rPr>
              <a:t> Verbund</a:t>
            </a:r>
            <a:endParaRPr lang="de-DE" sz="3200" b="1" dirty="0">
              <a:solidFill>
                <a:srgbClr val="C00000"/>
              </a:solidFill>
            </a:endParaRPr>
          </a:p>
        </p:txBody>
      </p:sp>
      <p:sp>
        <p:nvSpPr>
          <p:cNvPr id="2" name="Fußzeilenplatzhalter 1"/>
          <p:cNvSpPr>
            <a:spLocks noGrp="1"/>
          </p:cNvSpPr>
          <p:nvPr>
            <p:ph type="ftr" sz="quarter" idx="11"/>
          </p:nvPr>
        </p:nvSpPr>
        <p:spPr/>
        <p:txBody>
          <a:bodyPr/>
          <a:lstStyle/>
          <a:p>
            <a:r>
              <a:rPr lang="de-DE" smtClean="0"/>
              <a:t>(C) Prof. Dr.-Ing. Jens Göttsche</a:t>
            </a:r>
            <a:endParaRPr lang="de-DE"/>
          </a:p>
        </p:txBody>
      </p:sp>
    </p:spTree>
    <p:extLst>
      <p:ext uri="{BB962C8B-B14F-4D97-AF65-F5344CB8AC3E}">
        <p14:creationId xmlns:p14="http://schemas.microsoft.com/office/powerpoint/2010/main" val="25677675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feld 2"/>
          <p:cNvSpPr txBox="1"/>
          <p:nvPr/>
        </p:nvSpPr>
        <p:spPr>
          <a:xfrm>
            <a:off x="107504" y="131148"/>
            <a:ext cx="8928992" cy="1938992"/>
          </a:xfrm>
          <a:prstGeom prst="rect">
            <a:avLst/>
          </a:prstGeom>
          <a:noFill/>
        </p:spPr>
        <p:txBody>
          <a:bodyPr wrap="square" rtlCol="0">
            <a:spAutoFit/>
          </a:bodyPr>
          <a:lstStyle/>
          <a:p>
            <a:r>
              <a:rPr lang="de-DE" sz="2400" dirty="0" smtClean="0"/>
              <a:t>Auf der Zugseite ist ein mit den Legosteinen verklebtes Band zu sehen. Wir haben damit in jedem Schnitt einen Verbundquerschnitt vor-liegen. Das Modell simuliert das Verhalten eines Stahlbetonträgers. Der Verbund wird durch die Rippen der Bewehrungsstäbe (eingebettet im umschließenden Betonkörper) sichergestellt. </a:t>
            </a:r>
            <a:endParaRPr lang="de-DE" sz="2400" dirty="0"/>
          </a:p>
        </p:txBody>
      </p:sp>
      <p:sp>
        <p:nvSpPr>
          <p:cNvPr id="4" name="Fußzeilenplatzhalter 3"/>
          <p:cNvSpPr>
            <a:spLocks noGrp="1"/>
          </p:cNvSpPr>
          <p:nvPr>
            <p:ph type="ftr" sz="quarter" idx="11"/>
          </p:nvPr>
        </p:nvSpPr>
        <p:spPr/>
        <p:txBody>
          <a:bodyPr/>
          <a:lstStyle/>
          <a:p>
            <a:r>
              <a:rPr lang="de-DE" smtClean="0"/>
              <a:t>(C) Prof. Dr.-Ing. Jens Göttsche</a:t>
            </a:r>
            <a:endParaRPr lang="de-DE"/>
          </a:p>
        </p:txBody>
      </p:sp>
    </p:spTree>
    <p:extLst>
      <p:ext uri="{BB962C8B-B14F-4D97-AF65-F5344CB8AC3E}">
        <p14:creationId xmlns:p14="http://schemas.microsoft.com/office/powerpoint/2010/main" val="239611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feld 2"/>
          <p:cNvSpPr txBox="1"/>
          <p:nvPr/>
        </p:nvSpPr>
        <p:spPr>
          <a:xfrm>
            <a:off x="107504" y="131148"/>
            <a:ext cx="8928992" cy="1200329"/>
          </a:xfrm>
          <a:prstGeom prst="rect">
            <a:avLst/>
          </a:prstGeom>
          <a:noFill/>
        </p:spPr>
        <p:txBody>
          <a:bodyPr wrap="square" rtlCol="0">
            <a:spAutoFit/>
          </a:bodyPr>
          <a:lstStyle/>
          <a:p>
            <a:r>
              <a:rPr lang="de-DE" sz="2400" dirty="0" smtClean="0"/>
              <a:t>Hier ein Blick von der Unterseite. Natürlich wird im Stahlbeton die Bewehrung in einem gewissen Abstand von der Unterseite (Stichwort: Betondeckung) eingelegt. </a:t>
            </a:r>
            <a:endParaRPr lang="de-DE" sz="2400" dirty="0"/>
          </a:p>
        </p:txBody>
      </p:sp>
      <p:sp>
        <p:nvSpPr>
          <p:cNvPr id="4" name="Fußzeilenplatzhalter 3"/>
          <p:cNvSpPr>
            <a:spLocks noGrp="1"/>
          </p:cNvSpPr>
          <p:nvPr>
            <p:ph type="ftr" sz="quarter" idx="11"/>
          </p:nvPr>
        </p:nvSpPr>
        <p:spPr/>
        <p:txBody>
          <a:bodyPr/>
          <a:lstStyle/>
          <a:p>
            <a:r>
              <a:rPr lang="de-DE" smtClean="0"/>
              <a:t>(C) Prof. Dr.-Ing. Jens Göttsche</a:t>
            </a:r>
            <a:endParaRPr lang="de-DE"/>
          </a:p>
        </p:txBody>
      </p:sp>
    </p:spTree>
    <p:extLst>
      <p:ext uri="{BB962C8B-B14F-4D97-AF65-F5344CB8AC3E}">
        <p14:creationId xmlns:p14="http://schemas.microsoft.com/office/powerpoint/2010/main" val="275881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feld 3"/>
          <p:cNvSpPr txBox="1"/>
          <p:nvPr/>
        </p:nvSpPr>
        <p:spPr>
          <a:xfrm>
            <a:off x="107504" y="131148"/>
            <a:ext cx="8928992" cy="1569660"/>
          </a:xfrm>
          <a:prstGeom prst="rect">
            <a:avLst/>
          </a:prstGeom>
          <a:noFill/>
        </p:spPr>
        <p:txBody>
          <a:bodyPr wrap="square" rtlCol="0">
            <a:spAutoFit/>
          </a:bodyPr>
          <a:lstStyle/>
          <a:p>
            <a:r>
              <a:rPr lang="de-DE" sz="2400" dirty="0" smtClean="0"/>
              <a:t>Bei geringer Belastung bleibt der Querschnitt </a:t>
            </a:r>
            <a:r>
              <a:rPr lang="de-DE" sz="2400" dirty="0" err="1" smtClean="0"/>
              <a:t>ungerissen</a:t>
            </a:r>
            <a:r>
              <a:rPr lang="de-DE" sz="2400" dirty="0" smtClean="0"/>
              <a:t>. Das Zugband</a:t>
            </a:r>
          </a:p>
          <a:p>
            <a:r>
              <a:rPr lang="de-DE" sz="2400" dirty="0"/>
              <a:t>w</a:t>
            </a:r>
            <a:r>
              <a:rPr lang="de-DE" sz="2400" dirty="0" smtClean="0"/>
              <a:t>ird in geringem Maß beansprucht. Der tragende Querschnitt besteht wiederum aus einem Rechteckquerschnitt (Legosteine) und einer Zug-lamelle an der Unterkante (</a:t>
            </a:r>
            <a:r>
              <a:rPr lang="de-DE" sz="2400" i="1" dirty="0" err="1" smtClean="0"/>
              <a:t>I</a:t>
            </a:r>
            <a:r>
              <a:rPr lang="de-DE" sz="2400" baseline="-25000" dirty="0" err="1" smtClean="0"/>
              <a:t>mit</a:t>
            </a:r>
            <a:r>
              <a:rPr lang="de-DE" sz="2400" baseline="-25000" dirty="0" smtClean="0"/>
              <a:t> Zugband </a:t>
            </a:r>
            <a:r>
              <a:rPr lang="de-DE" sz="2400" dirty="0" smtClean="0"/>
              <a:t>&gt; </a:t>
            </a:r>
            <a:r>
              <a:rPr lang="de-DE" sz="2400" i="1" dirty="0" err="1" smtClean="0"/>
              <a:t>I</a:t>
            </a:r>
            <a:r>
              <a:rPr lang="de-DE" sz="2400" baseline="-25000" dirty="0" err="1" smtClean="0"/>
              <a:t>ohne</a:t>
            </a:r>
            <a:r>
              <a:rPr lang="de-DE" sz="2400" baseline="-25000" dirty="0" smtClean="0"/>
              <a:t> Zugband</a:t>
            </a:r>
            <a:r>
              <a:rPr lang="de-DE" sz="2400" dirty="0" smtClean="0"/>
              <a:t>; vgl. Steiner-Anteil).</a:t>
            </a:r>
            <a:endParaRPr lang="de-DE" sz="2400" dirty="0"/>
          </a:p>
        </p:txBody>
      </p:sp>
      <p:sp>
        <p:nvSpPr>
          <p:cNvPr id="3" name="Fußzeilenplatzhalter 2"/>
          <p:cNvSpPr>
            <a:spLocks noGrp="1"/>
          </p:cNvSpPr>
          <p:nvPr>
            <p:ph type="ftr" sz="quarter" idx="11"/>
          </p:nvPr>
        </p:nvSpPr>
        <p:spPr/>
        <p:txBody>
          <a:bodyPr/>
          <a:lstStyle/>
          <a:p>
            <a:r>
              <a:rPr lang="de-DE" smtClean="0"/>
              <a:t>(C) Prof. Dr.-Ing. Jens Göttsche</a:t>
            </a:r>
            <a:endParaRPr lang="de-DE"/>
          </a:p>
        </p:txBody>
      </p:sp>
    </p:spTree>
    <p:extLst>
      <p:ext uri="{BB962C8B-B14F-4D97-AF65-F5344CB8AC3E}">
        <p14:creationId xmlns:p14="http://schemas.microsoft.com/office/powerpoint/2010/main" val="197447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feld 2"/>
          <p:cNvSpPr txBox="1"/>
          <p:nvPr/>
        </p:nvSpPr>
        <p:spPr>
          <a:xfrm>
            <a:off x="107504" y="131148"/>
            <a:ext cx="8928992" cy="1938992"/>
          </a:xfrm>
          <a:prstGeom prst="rect">
            <a:avLst/>
          </a:prstGeom>
          <a:noFill/>
        </p:spPr>
        <p:txBody>
          <a:bodyPr wrap="square" rtlCol="0">
            <a:spAutoFit/>
          </a:bodyPr>
          <a:lstStyle/>
          <a:p>
            <a:r>
              <a:rPr lang="de-DE" sz="2400" dirty="0" smtClean="0"/>
              <a:t>Bei ansteigender Biegebeanspruchung wird die Zugfestigkeit des „Betons“ in Feldmitte überschritten; der Querschnitt reißt. Das Zug-band übernimmt vollständig                   die Funktion der Zugzone. Durch den Verbund verteilt sich              die Längenänderung des Zug-bandes auf viele kleine, </a:t>
            </a:r>
            <a:r>
              <a:rPr lang="de-DE" sz="2400" dirty="0" err="1" smtClean="0"/>
              <a:t>un</a:t>
            </a:r>
            <a:r>
              <a:rPr lang="de-DE" sz="2400" dirty="0" smtClean="0"/>
              <a:t>-                       schädliche Risse.</a:t>
            </a:r>
            <a:endParaRPr lang="de-DE" sz="2400" dirty="0"/>
          </a:p>
        </p:txBody>
      </p:sp>
      <p:sp>
        <p:nvSpPr>
          <p:cNvPr id="4" name="Fußzeilenplatzhalter 3"/>
          <p:cNvSpPr>
            <a:spLocks noGrp="1"/>
          </p:cNvSpPr>
          <p:nvPr>
            <p:ph type="ftr" sz="quarter" idx="11"/>
          </p:nvPr>
        </p:nvSpPr>
        <p:spPr/>
        <p:txBody>
          <a:bodyPr/>
          <a:lstStyle/>
          <a:p>
            <a:r>
              <a:rPr lang="de-DE" smtClean="0"/>
              <a:t>(C) Prof. Dr.-Ing. Jens Göttsche</a:t>
            </a:r>
            <a:endParaRPr lang="de-DE"/>
          </a:p>
        </p:txBody>
      </p:sp>
    </p:spTree>
    <p:extLst>
      <p:ext uri="{BB962C8B-B14F-4D97-AF65-F5344CB8AC3E}">
        <p14:creationId xmlns:p14="http://schemas.microsoft.com/office/powerpoint/2010/main" val="89611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feld 2"/>
          <p:cNvSpPr txBox="1"/>
          <p:nvPr/>
        </p:nvSpPr>
        <p:spPr>
          <a:xfrm>
            <a:off x="107504" y="131148"/>
            <a:ext cx="8928992" cy="1569660"/>
          </a:xfrm>
          <a:prstGeom prst="rect">
            <a:avLst/>
          </a:prstGeom>
          <a:noFill/>
        </p:spPr>
        <p:txBody>
          <a:bodyPr wrap="square" rtlCol="0">
            <a:spAutoFit/>
          </a:bodyPr>
          <a:lstStyle/>
          <a:p>
            <a:r>
              <a:rPr lang="de-DE" sz="2400" dirty="0" smtClean="0"/>
              <a:t>Erst bei weiter ansteigender                 Biegebeanspruchung werden die Risse</a:t>
            </a:r>
            <a:r>
              <a:rPr lang="de-DE" sz="2400" dirty="0"/>
              <a:t> </a:t>
            </a:r>
            <a:r>
              <a:rPr lang="de-DE" sz="2400" dirty="0" smtClean="0"/>
              <a:t>richtig sichtbar. Bei noch	  kleinen Rissbreiten ist die </a:t>
            </a:r>
            <a:r>
              <a:rPr lang="de-DE" sz="2400" dirty="0" err="1" smtClean="0"/>
              <a:t>Korro</a:t>
            </a:r>
            <a:r>
              <a:rPr lang="de-DE" sz="2400" dirty="0" smtClean="0"/>
              <a:t>- </a:t>
            </a:r>
            <a:r>
              <a:rPr lang="de-DE" sz="2400" dirty="0" err="1" smtClean="0"/>
              <a:t>sionsgefahr</a:t>
            </a:r>
            <a:r>
              <a:rPr lang="de-DE" sz="2400" dirty="0" smtClean="0"/>
              <a:t> für die Bewehrung-	</a:t>
            </a:r>
            <a:r>
              <a:rPr lang="de-DE" sz="2400" dirty="0"/>
              <a:t> </a:t>
            </a:r>
            <a:r>
              <a:rPr lang="de-DE" sz="2400" dirty="0" smtClean="0"/>
              <a:t> </a:t>
            </a:r>
            <a:r>
              <a:rPr lang="de-DE" sz="2400" dirty="0" err="1" smtClean="0"/>
              <a:t>stäbe</a:t>
            </a:r>
            <a:r>
              <a:rPr lang="de-DE" sz="2400" dirty="0" smtClean="0"/>
              <a:t> gering. Optisch sind kleine Rissbreiten kein Problem.		</a:t>
            </a:r>
            <a:endParaRPr lang="de-DE" sz="2400" dirty="0"/>
          </a:p>
        </p:txBody>
      </p:sp>
      <p:sp>
        <p:nvSpPr>
          <p:cNvPr id="4" name="Fußzeilenplatzhalter 3"/>
          <p:cNvSpPr>
            <a:spLocks noGrp="1"/>
          </p:cNvSpPr>
          <p:nvPr>
            <p:ph type="ftr" sz="quarter" idx="11"/>
          </p:nvPr>
        </p:nvSpPr>
        <p:spPr/>
        <p:txBody>
          <a:bodyPr/>
          <a:lstStyle/>
          <a:p>
            <a:r>
              <a:rPr lang="de-DE" smtClean="0"/>
              <a:t>(C) Prof. Dr.-Ing. Jens Göttsche</a:t>
            </a:r>
            <a:endParaRPr lang="de-DE"/>
          </a:p>
        </p:txBody>
      </p:sp>
    </p:spTree>
    <p:extLst>
      <p:ext uri="{BB962C8B-B14F-4D97-AF65-F5344CB8AC3E}">
        <p14:creationId xmlns:p14="http://schemas.microsoft.com/office/powerpoint/2010/main" val="413193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feld 3"/>
          <p:cNvSpPr txBox="1"/>
          <p:nvPr/>
        </p:nvSpPr>
        <p:spPr>
          <a:xfrm>
            <a:off x="107504" y="131148"/>
            <a:ext cx="8928992" cy="1938992"/>
          </a:xfrm>
          <a:prstGeom prst="rect">
            <a:avLst/>
          </a:prstGeom>
          <a:noFill/>
        </p:spPr>
        <p:txBody>
          <a:bodyPr wrap="square" rtlCol="0">
            <a:spAutoFit/>
          </a:bodyPr>
          <a:lstStyle/>
          <a:p>
            <a:r>
              <a:rPr lang="de-DE" sz="2400" dirty="0" smtClean="0"/>
              <a:t>Dargestellt ist ein einfeldriger Biegeträger. Die Einzellast in Feldmitte erzeugt ein maximales Biegemoment in Feldmitte: </a:t>
            </a:r>
            <a:r>
              <a:rPr lang="de-DE" sz="2400" dirty="0" err="1" smtClean="0"/>
              <a:t>max</a:t>
            </a:r>
            <a:r>
              <a:rPr lang="de-DE" sz="2400" dirty="0" smtClean="0"/>
              <a:t> </a:t>
            </a:r>
            <a:r>
              <a:rPr lang="de-DE" sz="2400" i="1" dirty="0" smtClean="0"/>
              <a:t>M</a:t>
            </a:r>
            <a:r>
              <a:rPr lang="de-DE" sz="2400" dirty="0" smtClean="0"/>
              <a:t> = </a:t>
            </a:r>
            <a:r>
              <a:rPr lang="de-DE" sz="2400" i="1" dirty="0" smtClean="0"/>
              <a:t>F</a:t>
            </a:r>
            <a:r>
              <a:rPr lang="de-DE" sz="2400" dirty="0" smtClean="0"/>
              <a:t> · </a:t>
            </a:r>
            <a:r>
              <a:rPr lang="de-DE" sz="2400" i="1" dirty="0" smtClean="0"/>
              <a:t>l</a:t>
            </a:r>
            <a:r>
              <a:rPr lang="de-DE" sz="2400" dirty="0" smtClean="0"/>
              <a:t>/4.</a:t>
            </a:r>
          </a:p>
          <a:p>
            <a:endParaRPr lang="de-DE" sz="2400" dirty="0" smtClean="0"/>
          </a:p>
          <a:p>
            <a:r>
              <a:rPr lang="de-DE" sz="2400" dirty="0" smtClean="0"/>
              <a:t>Bei geringer Einwirkung ist die Zugspannung am unteren Rand kleiner als die Zugfestigkeit des Materials: </a:t>
            </a:r>
            <a:r>
              <a:rPr lang="de-DE" sz="2400" i="1" dirty="0" smtClean="0">
                <a:sym typeface="Symbol"/>
              </a:rPr>
              <a:t></a:t>
            </a:r>
            <a:r>
              <a:rPr lang="de-DE" sz="2000" i="1" baseline="-25000" dirty="0" smtClean="0">
                <a:sym typeface="Symbol"/>
              </a:rPr>
              <a:t>u</a:t>
            </a:r>
            <a:r>
              <a:rPr lang="de-DE" sz="2400" i="1" dirty="0" smtClean="0">
                <a:sym typeface="Symbol"/>
              </a:rPr>
              <a:t> </a:t>
            </a:r>
            <a:r>
              <a:rPr lang="de-DE" sz="2400" dirty="0" smtClean="0">
                <a:sym typeface="Symbol"/>
              </a:rPr>
              <a:t>= </a:t>
            </a:r>
            <a:r>
              <a:rPr lang="de-DE" sz="2400" dirty="0" err="1" smtClean="0">
                <a:sym typeface="Symbol"/>
              </a:rPr>
              <a:t>max</a:t>
            </a:r>
            <a:r>
              <a:rPr lang="de-DE" sz="2400" dirty="0" smtClean="0">
                <a:sym typeface="Symbol"/>
              </a:rPr>
              <a:t> </a:t>
            </a:r>
            <a:r>
              <a:rPr lang="de-DE" sz="2400" i="1" dirty="0" smtClean="0">
                <a:sym typeface="Symbol"/>
              </a:rPr>
              <a:t>M </a:t>
            </a:r>
            <a:r>
              <a:rPr lang="de-DE" sz="2400" dirty="0" smtClean="0">
                <a:sym typeface="Symbol"/>
              </a:rPr>
              <a:t>/ </a:t>
            </a:r>
            <a:r>
              <a:rPr lang="de-DE" sz="2400" i="1" dirty="0" smtClean="0">
                <a:sym typeface="Symbol"/>
              </a:rPr>
              <a:t>J</a:t>
            </a:r>
            <a:r>
              <a:rPr lang="de-DE" sz="2400" dirty="0" smtClean="0">
                <a:sym typeface="Symbol"/>
              </a:rPr>
              <a:t> · </a:t>
            </a:r>
            <a:r>
              <a:rPr lang="de-DE" sz="2400" i="1" dirty="0" smtClean="0">
                <a:sym typeface="Symbol"/>
              </a:rPr>
              <a:t>z</a:t>
            </a:r>
            <a:r>
              <a:rPr lang="de-DE" sz="2400" i="1" baseline="-25000" dirty="0" smtClean="0">
                <a:sym typeface="Symbol"/>
              </a:rPr>
              <a:t>u  </a:t>
            </a:r>
            <a:r>
              <a:rPr lang="de-DE" sz="2400" dirty="0" smtClean="0">
                <a:sym typeface="Symbol"/>
              </a:rPr>
              <a:t>  </a:t>
            </a:r>
            <a:r>
              <a:rPr lang="de-DE" sz="2400" i="1" dirty="0" err="1" smtClean="0">
                <a:sym typeface="Symbol"/>
              </a:rPr>
              <a:t>f</a:t>
            </a:r>
            <a:r>
              <a:rPr lang="de-DE" sz="2400" i="1" baseline="-25000" dirty="0" err="1" smtClean="0">
                <a:sym typeface="Symbol"/>
              </a:rPr>
              <a:t>t</a:t>
            </a:r>
            <a:r>
              <a:rPr lang="de-DE" sz="2400" i="1" baseline="-25000" dirty="0" smtClean="0">
                <a:sym typeface="Symbol"/>
              </a:rPr>
              <a:t> </a:t>
            </a:r>
            <a:r>
              <a:rPr lang="de-DE" sz="2400" i="1" dirty="0" smtClean="0">
                <a:sym typeface="Symbol"/>
              </a:rPr>
              <a:t>.</a:t>
            </a:r>
            <a:endParaRPr lang="de-DE" sz="2400" i="1" dirty="0"/>
          </a:p>
        </p:txBody>
      </p:sp>
      <p:sp>
        <p:nvSpPr>
          <p:cNvPr id="5" name="Fußzeilenplatzhalter 4"/>
          <p:cNvSpPr>
            <a:spLocks noGrp="1"/>
          </p:cNvSpPr>
          <p:nvPr>
            <p:ph type="ftr" sz="quarter" idx="11"/>
          </p:nvPr>
        </p:nvSpPr>
        <p:spPr/>
        <p:txBody>
          <a:bodyPr/>
          <a:lstStyle/>
          <a:p>
            <a:r>
              <a:rPr lang="de-DE" smtClean="0"/>
              <a:t>(C) Prof. Dr.-Ing. Jens Göttsche</a:t>
            </a:r>
            <a:endParaRPr lang="de-DE"/>
          </a:p>
        </p:txBody>
      </p:sp>
    </p:spTree>
    <p:extLst>
      <p:ext uri="{BB962C8B-B14F-4D97-AF65-F5344CB8AC3E}">
        <p14:creationId xmlns:p14="http://schemas.microsoft.com/office/powerpoint/2010/main" val="225954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Fußzeilenplatzhalter 2"/>
          <p:cNvSpPr>
            <a:spLocks noGrp="1"/>
          </p:cNvSpPr>
          <p:nvPr>
            <p:ph type="ftr" sz="quarter" idx="11"/>
          </p:nvPr>
        </p:nvSpPr>
        <p:spPr/>
        <p:txBody>
          <a:bodyPr/>
          <a:lstStyle/>
          <a:p>
            <a:r>
              <a:rPr lang="de-DE" smtClean="0"/>
              <a:t>(C) Prof. Dr.-Ing. Jens Göttsche</a:t>
            </a:r>
            <a:endParaRPr lang="de-DE"/>
          </a:p>
        </p:txBody>
      </p:sp>
    </p:spTree>
    <p:extLst>
      <p:ext uri="{BB962C8B-B14F-4D97-AF65-F5344CB8AC3E}">
        <p14:creationId xmlns:p14="http://schemas.microsoft.com/office/powerpoint/2010/main" val="31617632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feld 4"/>
          <p:cNvSpPr txBox="1"/>
          <p:nvPr/>
        </p:nvSpPr>
        <p:spPr>
          <a:xfrm>
            <a:off x="107504" y="131148"/>
            <a:ext cx="8928992" cy="1200329"/>
          </a:xfrm>
          <a:prstGeom prst="rect">
            <a:avLst/>
          </a:prstGeom>
          <a:noFill/>
        </p:spPr>
        <p:txBody>
          <a:bodyPr wrap="square" rtlCol="0">
            <a:spAutoFit/>
          </a:bodyPr>
          <a:lstStyle/>
          <a:p>
            <a:r>
              <a:rPr lang="de-DE" sz="2400" dirty="0" smtClean="0"/>
              <a:t>Das Zugband kommt an seine Grenzen. Die Risse werden breiter. Der Beton ist nun nicht mehr in der Lage, die Korrosion einzudämmen. Auch optisch sind diese 			Risse ein Problem.	</a:t>
            </a:r>
            <a:endParaRPr lang="de-DE" sz="2400" dirty="0"/>
          </a:p>
        </p:txBody>
      </p:sp>
      <p:sp>
        <p:nvSpPr>
          <p:cNvPr id="3" name="Fußzeilenplatzhalter 2"/>
          <p:cNvSpPr>
            <a:spLocks noGrp="1"/>
          </p:cNvSpPr>
          <p:nvPr>
            <p:ph type="ftr" sz="quarter" idx="11"/>
          </p:nvPr>
        </p:nvSpPr>
        <p:spPr/>
        <p:txBody>
          <a:bodyPr/>
          <a:lstStyle/>
          <a:p>
            <a:r>
              <a:rPr lang="de-DE" smtClean="0"/>
              <a:t>(C) Prof. Dr.-Ing. Jens Göttsche</a:t>
            </a:r>
            <a:endParaRPr lang="de-DE"/>
          </a:p>
        </p:txBody>
      </p:sp>
    </p:spTree>
    <p:extLst>
      <p:ext uri="{BB962C8B-B14F-4D97-AF65-F5344CB8AC3E}">
        <p14:creationId xmlns:p14="http://schemas.microsoft.com/office/powerpoint/2010/main" val="82755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feld 2"/>
          <p:cNvSpPr txBox="1"/>
          <p:nvPr/>
        </p:nvSpPr>
        <p:spPr>
          <a:xfrm>
            <a:off x="107504" y="131148"/>
            <a:ext cx="8928992" cy="1938992"/>
          </a:xfrm>
          <a:prstGeom prst="rect">
            <a:avLst/>
          </a:prstGeom>
          <a:noFill/>
        </p:spPr>
        <p:txBody>
          <a:bodyPr wrap="square" rtlCol="0">
            <a:spAutoFit/>
          </a:bodyPr>
          <a:lstStyle/>
          <a:p>
            <a:r>
              <a:rPr lang="de-DE" sz="2400" dirty="0" smtClean="0"/>
              <a:t>Jetzt ist es passiert. In Feldmitte, am Ort des größten Biegemoments übersteigt die Zugspannung die Zugfestigkeit des Materials. Das Quer-</a:t>
            </a:r>
            <a:r>
              <a:rPr lang="de-DE" sz="2400" dirty="0" err="1" smtClean="0"/>
              <a:t>schnittsversagen</a:t>
            </a:r>
            <a:r>
              <a:rPr lang="de-DE" sz="2400" dirty="0" smtClean="0"/>
              <a:t> führt zum Versagen des Systems. Die Last, die zu diesem Versagen führte, ist um ein Vielfaches größer als die </a:t>
            </a:r>
            <a:r>
              <a:rPr lang="de-DE" sz="2400" dirty="0" err="1" smtClean="0"/>
              <a:t>Ver-sagenslast</a:t>
            </a:r>
            <a:r>
              <a:rPr lang="de-DE" sz="2400" dirty="0" smtClean="0"/>
              <a:t> des unbewehrten Balkens.</a:t>
            </a:r>
            <a:endParaRPr lang="de-DE" sz="2400" dirty="0"/>
          </a:p>
        </p:txBody>
      </p:sp>
      <p:sp>
        <p:nvSpPr>
          <p:cNvPr id="4" name="Fußzeilenplatzhalter 3"/>
          <p:cNvSpPr>
            <a:spLocks noGrp="1"/>
          </p:cNvSpPr>
          <p:nvPr>
            <p:ph type="ftr" sz="quarter" idx="11"/>
          </p:nvPr>
        </p:nvSpPr>
        <p:spPr/>
        <p:txBody>
          <a:bodyPr/>
          <a:lstStyle/>
          <a:p>
            <a:r>
              <a:rPr lang="de-DE" smtClean="0"/>
              <a:t>(C) Prof. Dr.-Ing. Jens Göttsche</a:t>
            </a:r>
            <a:endParaRPr lang="de-DE"/>
          </a:p>
        </p:txBody>
      </p:sp>
    </p:spTree>
    <p:extLst>
      <p:ext uri="{BB962C8B-B14F-4D97-AF65-F5344CB8AC3E}">
        <p14:creationId xmlns:p14="http://schemas.microsoft.com/office/powerpoint/2010/main" val="70984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feld 2"/>
          <p:cNvSpPr txBox="1"/>
          <p:nvPr/>
        </p:nvSpPr>
        <p:spPr>
          <a:xfrm>
            <a:off x="107504" y="131148"/>
            <a:ext cx="8928992" cy="1938992"/>
          </a:xfrm>
          <a:prstGeom prst="rect">
            <a:avLst/>
          </a:prstGeom>
          <a:noFill/>
        </p:spPr>
        <p:txBody>
          <a:bodyPr wrap="square" rtlCol="0">
            <a:spAutoFit/>
          </a:bodyPr>
          <a:lstStyle/>
          <a:p>
            <a:r>
              <a:rPr lang="de-DE" sz="2400" dirty="0" smtClean="0"/>
              <a:t>Bei erhöhter Einwirkung übersteigt die Zugspannung am unteren Rand irgendwann die Zugfestigkeit des Materials: </a:t>
            </a:r>
            <a:r>
              <a:rPr lang="de-DE" sz="2400" i="1" dirty="0" smtClean="0">
                <a:sym typeface="Symbol"/>
              </a:rPr>
              <a:t></a:t>
            </a:r>
            <a:r>
              <a:rPr lang="de-DE" sz="2000" i="1" baseline="-25000" dirty="0" smtClean="0">
                <a:sym typeface="Symbol"/>
              </a:rPr>
              <a:t>u</a:t>
            </a:r>
            <a:r>
              <a:rPr lang="de-DE" sz="2400" i="1" dirty="0" smtClean="0">
                <a:sym typeface="Symbol"/>
              </a:rPr>
              <a:t> </a:t>
            </a:r>
            <a:r>
              <a:rPr lang="de-DE" sz="2400" dirty="0" smtClean="0">
                <a:sym typeface="Symbol"/>
              </a:rPr>
              <a:t>= </a:t>
            </a:r>
            <a:r>
              <a:rPr lang="de-DE" sz="2400" dirty="0" err="1" smtClean="0">
                <a:sym typeface="Symbol"/>
              </a:rPr>
              <a:t>max</a:t>
            </a:r>
            <a:r>
              <a:rPr lang="de-DE" sz="2400" dirty="0" smtClean="0">
                <a:sym typeface="Symbol"/>
              </a:rPr>
              <a:t> </a:t>
            </a:r>
            <a:r>
              <a:rPr lang="de-DE" sz="2400" i="1" dirty="0" smtClean="0">
                <a:sym typeface="Symbol"/>
              </a:rPr>
              <a:t>M </a:t>
            </a:r>
            <a:r>
              <a:rPr lang="de-DE" sz="2400" dirty="0" smtClean="0">
                <a:sym typeface="Symbol"/>
              </a:rPr>
              <a:t>/ </a:t>
            </a:r>
            <a:r>
              <a:rPr lang="de-DE" sz="2400" i="1" dirty="0" smtClean="0">
                <a:sym typeface="Symbol"/>
              </a:rPr>
              <a:t>J</a:t>
            </a:r>
            <a:r>
              <a:rPr lang="de-DE" sz="2400" dirty="0" smtClean="0">
                <a:sym typeface="Symbol"/>
              </a:rPr>
              <a:t> · </a:t>
            </a:r>
            <a:r>
              <a:rPr lang="de-DE" sz="2400" i="1" dirty="0" smtClean="0">
                <a:sym typeface="Symbol"/>
              </a:rPr>
              <a:t>z</a:t>
            </a:r>
            <a:r>
              <a:rPr lang="de-DE" sz="2400" i="1" baseline="-25000" dirty="0" smtClean="0">
                <a:sym typeface="Symbol"/>
              </a:rPr>
              <a:t>u  </a:t>
            </a:r>
            <a:r>
              <a:rPr lang="de-DE" sz="2400" dirty="0" smtClean="0">
                <a:sym typeface="Symbol"/>
              </a:rPr>
              <a:t>  </a:t>
            </a:r>
            <a:r>
              <a:rPr lang="de-DE" sz="2400" i="1" dirty="0" err="1" smtClean="0">
                <a:sym typeface="Symbol"/>
              </a:rPr>
              <a:t>f</a:t>
            </a:r>
            <a:r>
              <a:rPr lang="de-DE" sz="2400" i="1" baseline="-25000" dirty="0" err="1" smtClean="0">
                <a:sym typeface="Symbol"/>
              </a:rPr>
              <a:t>t</a:t>
            </a:r>
            <a:r>
              <a:rPr lang="de-DE" sz="2400" i="1" baseline="-25000" dirty="0" smtClean="0">
                <a:sym typeface="Symbol"/>
              </a:rPr>
              <a:t> </a:t>
            </a:r>
            <a:r>
              <a:rPr lang="de-DE" sz="2400" i="1" dirty="0" smtClean="0">
                <a:sym typeface="Symbol"/>
              </a:rPr>
              <a:t>.</a:t>
            </a:r>
          </a:p>
          <a:p>
            <a:endParaRPr lang="de-DE" sz="2400" i="1" dirty="0">
              <a:sym typeface="Symbol"/>
            </a:endParaRPr>
          </a:p>
          <a:p>
            <a:r>
              <a:rPr lang="de-DE" sz="2400" dirty="0" smtClean="0">
                <a:sym typeface="Symbol"/>
              </a:rPr>
              <a:t>Durch den Ausfall der Zugzone reißt der Querschnitt von unten her auf und versagt. Das Tragwerk stürzt ein. </a:t>
            </a:r>
            <a:endParaRPr lang="de-DE" sz="2400" dirty="0"/>
          </a:p>
        </p:txBody>
      </p:sp>
      <p:sp>
        <p:nvSpPr>
          <p:cNvPr id="4" name="Fußzeilenplatzhalter 3"/>
          <p:cNvSpPr>
            <a:spLocks noGrp="1"/>
          </p:cNvSpPr>
          <p:nvPr>
            <p:ph type="ftr" sz="quarter" idx="11"/>
          </p:nvPr>
        </p:nvSpPr>
        <p:spPr/>
        <p:txBody>
          <a:bodyPr/>
          <a:lstStyle/>
          <a:p>
            <a:r>
              <a:rPr lang="de-DE" smtClean="0"/>
              <a:t>(C) Prof. Dr.-Ing. Jens Göttsche</a:t>
            </a:r>
            <a:endParaRPr lang="de-DE"/>
          </a:p>
        </p:txBody>
      </p:sp>
    </p:spTree>
    <p:extLst>
      <p:ext uri="{BB962C8B-B14F-4D97-AF65-F5344CB8AC3E}">
        <p14:creationId xmlns:p14="http://schemas.microsoft.com/office/powerpoint/2010/main" val="259479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feld 3"/>
          <p:cNvSpPr txBox="1"/>
          <p:nvPr/>
        </p:nvSpPr>
        <p:spPr>
          <a:xfrm>
            <a:off x="1547665" y="2066072"/>
            <a:ext cx="6399218" cy="830997"/>
          </a:xfrm>
          <a:prstGeom prst="rect">
            <a:avLst/>
          </a:prstGeom>
          <a:noFill/>
        </p:spPr>
        <p:txBody>
          <a:bodyPr wrap="square" rtlCol="0">
            <a:spAutoFit/>
          </a:bodyPr>
          <a:lstStyle/>
          <a:p>
            <a:r>
              <a:rPr lang="de-DE" sz="2400" dirty="0" smtClean="0"/>
              <a:t>Wir nehmen wieder einige Legosteine und fügen ein Zugband aus Paketklebeband an. </a:t>
            </a:r>
          </a:p>
        </p:txBody>
      </p:sp>
      <p:sp>
        <p:nvSpPr>
          <p:cNvPr id="5" name="Textfeld 4"/>
          <p:cNvSpPr txBox="1"/>
          <p:nvPr/>
        </p:nvSpPr>
        <p:spPr>
          <a:xfrm>
            <a:off x="1125109" y="764704"/>
            <a:ext cx="6975283" cy="1077218"/>
          </a:xfrm>
          <a:prstGeom prst="rect">
            <a:avLst/>
          </a:prstGeom>
          <a:noFill/>
        </p:spPr>
        <p:txBody>
          <a:bodyPr wrap="square" rtlCol="0">
            <a:spAutoFit/>
          </a:bodyPr>
          <a:lstStyle/>
          <a:p>
            <a:r>
              <a:rPr lang="de-DE" sz="3200" b="1" dirty="0" smtClean="0">
                <a:solidFill>
                  <a:srgbClr val="C00000"/>
                </a:solidFill>
              </a:rPr>
              <a:t>Versuch 2:  Bewehrter Stahlbetonträger </a:t>
            </a:r>
            <a:br>
              <a:rPr lang="de-DE" sz="3200" b="1" dirty="0" smtClean="0">
                <a:solidFill>
                  <a:srgbClr val="C00000"/>
                </a:solidFill>
              </a:rPr>
            </a:br>
            <a:r>
              <a:rPr lang="de-DE" sz="3200" b="1" dirty="0" smtClean="0">
                <a:solidFill>
                  <a:srgbClr val="C00000"/>
                </a:solidFill>
              </a:rPr>
              <a:t>                     </a:t>
            </a:r>
            <a:r>
              <a:rPr lang="de-DE" sz="3200" b="1" u="sng" dirty="0" smtClean="0">
                <a:solidFill>
                  <a:srgbClr val="C00000"/>
                </a:solidFill>
              </a:rPr>
              <a:t>ohne</a:t>
            </a:r>
            <a:r>
              <a:rPr lang="de-DE" sz="3200" b="1" dirty="0" smtClean="0">
                <a:solidFill>
                  <a:srgbClr val="C00000"/>
                </a:solidFill>
              </a:rPr>
              <a:t> Verbund</a:t>
            </a:r>
            <a:endParaRPr lang="de-DE" sz="3200" b="1" dirty="0">
              <a:solidFill>
                <a:srgbClr val="C00000"/>
              </a:solidFill>
            </a:endParaRPr>
          </a:p>
        </p:txBody>
      </p:sp>
      <p:sp>
        <p:nvSpPr>
          <p:cNvPr id="2" name="Fußzeilenplatzhalter 1"/>
          <p:cNvSpPr>
            <a:spLocks noGrp="1"/>
          </p:cNvSpPr>
          <p:nvPr>
            <p:ph type="ftr" sz="quarter" idx="11"/>
          </p:nvPr>
        </p:nvSpPr>
        <p:spPr/>
        <p:txBody>
          <a:bodyPr/>
          <a:lstStyle/>
          <a:p>
            <a:r>
              <a:rPr lang="de-DE" smtClean="0"/>
              <a:t>(C) Prof. Dr.-Ing. Jens Göttsche</a:t>
            </a:r>
            <a:endParaRPr lang="de-DE"/>
          </a:p>
        </p:txBody>
      </p:sp>
    </p:spTree>
    <p:extLst>
      <p:ext uri="{BB962C8B-B14F-4D97-AF65-F5344CB8AC3E}">
        <p14:creationId xmlns:p14="http://schemas.microsoft.com/office/powerpoint/2010/main" val="25334695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feld 2"/>
          <p:cNvSpPr txBox="1"/>
          <p:nvPr/>
        </p:nvSpPr>
        <p:spPr>
          <a:xfrm>
            <a:off x="107504" y="131148"/>
            <a:ext cx="8928992" cy="2308324"/>
          </a:xfrm>
          <a:prstGeom prst="rect">
            <a:avLst/>
          </a:prstGeom>
          <a:noFill/>
        </p:spPr>
        <p:txBody>
          <a:bodyPr wrap="square" rtlCol="0">
            <a:spAutoFit/>
          </a:bodyPr>
          <a:lstStyle/>
          <a:p>
            <a:r>
              <a:rPr lang="de-DE" sz="2400" dirty="0" smtClean="0"/>
              <a:t>Das braune Paketklebeband ist auf der Zugseite des Einfeldträgers zu sehen. Die klebrige Seite zeigt nach unten und hat keinen festen Kontakt mit den Unterseite der Steine.</a:t>
            </a:r>
          </a:p>
          <a:p>
            <a:endParaRPr lang="de-DE" sz="2400" dirty="0"/>
          </a:p>
          <a:p>
            <a:r>
              <a:rPr lang="de-DE" sz="2400" dirty="0" smtClean="0"/>
              <a:t>Das Klebeband ist nur an den Enden fest mit den Bausteinen </a:t>
            </a:r>
            <a:r>
              <a:rPr lang="de-DE" sz="2400" dirty="0" err="1" smtClean="0"/>
              <a:t>ver</a:t>
            </a:r>
            <a:r>
              <a:rPr lang="de-DE" sz="2400" dirty="0" smtClean="0"/>
              <a:t>-bunden (besser: verankert).</a:t>
            </a:r>
            <a:endParaRPr lang="de-DE" sz="2400" dirty="0"/>
          </a:p>
        </p:txBody>
      </p:sp>
      <p:sp>
        <p:nvSpPr>
          <p:cNvPr id="4" name="Fußzeilenplatzhalter 3"/>
          <p:cNvSpPr>
            <a:spLocks noGrp="1"/>
          </p:cNvSpPr>
          <p:nvPr>
            <p:ph type="ftr" sz="quarter" idx="11"/>
          </p:nvPr>
        </p:nvSpPr>
        <p:spPr/>
        <p:txBody>
          <a:bodyPr/>
          <a:lstStyle/>
          <a:p>
            <a:r>
              <a:rPr lang="de-DE" smtClean="0"/>
              <a:t>(C) Prof. Dr.-Ing. Jens Göttsche</a:t>
            </a:r>
            <a:endParaRPr lang="de-DE"/>
          </a:p>
        </p:txBody>
      </p:sp>
    </p:spTree>
    <p:extLst>
      <p:ext uri="{BB962C8B-B14F-4D97-AF65-F5344CB8AC3E}">
        <p14:creationId xmlns:p14="http://schemas.microsoft.com/office/powerpoint/2010/main" val="273259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feld 2"/>
          <p:cNvSpPr txBox="1"/>
          <p:nvPr/>
        </p:nvSpPr>
        <p:spPr>
          <a:xfrm>
            <a:off x="107504" y="131148"/>
            <a:ext cx="8928992" cy="830997"/>
          </a:xfrm>
          <a:prstGeom prst="rect">
            <a:avLst/>
          </a:prstGeom>
          <a:noFill/>
        </p:spPr>
        <p:txBody>
          <a:bodyPr wrap="square" rtlCol="0">
            <a:spAutoFit/>
          </a:bodyPr>
          <a:lstStyle/>
          <a:p>
            <a:r>
              <a:rPr lang="de-DE" sz="2400" dirty="0" smtClean="0"/>
              <a:t>Zum Beweis: Das Stück Papier zwischen dem Klebeband und den Steinen lässt sich mühelos von Auflager zu Auflager verschieben. </a:t>
            </a:r>
            <a:endParaRPr lang="de-DE" sz="2400" dirty="0"/>
          </a:p>
        </p:txBody>
      </p:sp>
      <p:sp>
        <p:nvSpPr>
          <p:cNvPr id="4" name="Fußzeilenplatzhalter 3"/>
          <p:cNvSpPr>
            <a:spLocks noGrp="1"/>
          </p:cNvSpPr>
          <p:nvPr>
            <p:ph type="ftr" sz="quarter" idx="11"/>
          </p:nvPr>
        </p:nvSpPr>
        <p:spPr/>
        <p:txBody>
          <a:bodyPr/>
          <a:lstStyle/>
          <a:p>
            <a:r>
              <a:rPr lang="de-DE" smtClean="0"/>
              <a:t>(C) Prof. Dr.-Ing. Jens Göttsche</a:t>
            </a:r>
            <a:endParaRPr lang="de-DE"/>
          </a:p>
        </p:txBody>
      </p:sp>
    </p:spTree>
    <p:extLst>
      <p:ext uri="{BB962C8B-B14F-4D97-AF65-F5344CB8AC3E}">
        <p14:creationId xmlns:p14="http://schemas.microsoft.com/office/powerpoint/2010/main" val="355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feld 2"/>
          <p:cNvSpPr txBox="1"/>
          <p:nvPr/>
        </p:nvSpPr>
        <p:spPr>
          <a:xfrm>
            <a:off x="107504" y="131148"/>
            <a:ext cx="8928992" cy="1569660"/>
          </a:xfrm>
          <a:prstGeom prst="rect">
            <a:avLst/>
          </a:prstGeom>
          <a:noFill/>
        </p:spPr>
        <p:txBody>
          <a:bodyPr wrap="square" rtlCol="0">
            <a:spAutoFit/>
          </a:bodyPr>
          <a:lstStyle/>
          <a:p>
            <a:r>
              <a:rPr lang="de-DE" sz="2400" dirty="0" smtClean="0"/>
              <a:t>Bei geringer Belastung bleibt der Querschnitt </a:t>
            </a:r>
            <a:r>
              <a:rPr lang="de-DE" sz="2400" dirty="0" err="1" smtClean="0"/>
              <a:t>ungerissen</a:t>
            </a:r>
            <a:r>
              <a:rPr lang="de-DE" sz="2400" dirty="0" smtClean="0"/>
              <a:t>. Das Zugband</a:t>
            </a:r>
          </a:p>
          <a:p>
            <a:r>
              <a:rPr lang="de-DE" sz="2400" dirty="0"/>
              <a:t>w</a:t>
            </a:r>
            <a:r>
              <a:rPr lang="de-DE" sz="2400" dirty="0" smtClean="0"/>
              <a:t>ird in geringem Maß beansprucht. Der tragende Querschnitt besteht aus einem Rechteckquerschnitt (Legosteine) und einer Zuglamelle an der Unterkante (</a:t>
            </a:r>
            <a:r>
              <a:rPr lang="de-DE" sz="2400" i="1" dirty="0" err="1" smtClean="0"/>
              <a:t>I</a:t>
            </a:r>
            <a:r>
              <a:rPr lang="de-DE" sz="2400" baseline="-25000" dirty="0" err="1" smtClean="0"/>
              <a:t>mit</a:t>
            </a:r>
            <a:r>
              <a:rPr lang="de-DE" sz="2400" baseline="-25000" dirty="0" smtClean="0"/>
              <a:t> Zugband </a:t>
            </a:r>
            <a:r>
              <a:rPr lang="de-DE" sz="2400" dirty="0" smtClean="0"/>
              <a:t>&gt; </a:t>
            </a:r>
            <a:r>
              <a:rPr lang="de-DE" sz="2400" i="1" dirty="0" err="1" smtClean="0"/>
              <a:t>I</a:t>
            </a:r>
            <a:r>
              <a:rPr lang="de-DE" sz="2400" baseline="-25000" dirty="0" err="1" smtClean="0"/>
              <a:t>ohne</a:t>
            </a:r>
            <a:r>
              <a:rPr lang="de-DE" sz="2400" baseline="-25000" dirty="0" smtClean="0"/>
              <a:t> Zugband</a:t>
            </a:r>
            <a:r>
              <a:rPr lang="de-DE" sz="2400" dirty="0" smtClean="0"/>
              <a:t>; vgl. Steiner-Anteil).</a:t>
            </a:r>
            <a:endParaRPr lang="de-DE" sz="2400" dirty="0"/>
          </a:p>
        </p:txBody>
      </p:sp>
      <p:sp>
        <p:nvSpPr>
          <p:cNvPr id="4" name="Fußzeilenplatzhalter 3"/>
          <p:cNvSpPr>
            <a:spLocks noGrp="1"/>
          </p:cNvSpPr>
          <p:nvPr>
            <p:ph type="ftr" sz="quarter" idx="11"/>
          </p:nvPr>
        </p:nvSpPr>
        <p:spPr/>
        <p:txBody>
          <a:bodyPr/>
          <a:lstStyle/>
          <a:p>
            <a:r>
              <a:rPr lang="de-DE" smtClean="0"/>
              <a:t>(C) Prof. Dr.-Ing. Jens Göttsche</a:t>
            </a:r>
            <a:endParaRPr lang="de-DE"/>
          </a:p>
        </p:txBody>
      </p:sp>
    </p:spTree>
    <p:extLst>
      <p:ext uri="{BB962C8B-B14F-4D97-AF65-F5344CB8AC3E}">
        <p14:creationId xmlns:p14="http://schemas.microsoft.com/office/powerpoint/2010/main" val="324473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feld 2"/>
          <p:cNvSpPr txBox="1"/>
          <p:nvPr/>
        </p:nvSpPr>
        <p:spPr>
          <a:xfrm>
            <a:off x="107504" y="131148"/>
            <a:ext cx="8928992" cy="1938992"/>
          </a:xfrm>
          <a:prstGeom prst="rect">
            <a:avLst/>
          </a:prstGeom>
          <a:noFill/>
        </p:spPr>
        <p:txBody>
          <a:bodyPr wrap="square" rtlCol="0">
            <a:spAutoFit/>
          </a:bodyPr>
          <a:lstStyle/>
          <a:p>
            <a:r>
              <a:rPr lang="de-DE" sz="2400" dirty="0" smtClean="0"/>
              <a:t>Bei ansteigender Biegebeanspruchung wird die Zugfestigkeit des „Betons“ in Feldmitte überschritten; der Querschnitt reißt. Das Zugband übernimmt vollständig die Funktion der Zugzone und wird entsprechend stark gedehnt. Der Längenzuwachs im Zugband wird in einem einzigen weit aufklaffenden Riss sichtbar.  </a:t>
            </a:r>
            <a:endParaRPr lang="de-DE" sz="2400" dirty="0"/>
          </a:p>
        </p:txBody>
      </p:sp>
      <p:sp>
        <p:nvSpPr>
          <p:cNvPr id="4" name="Fußzeilenplatzhalter 3"/>
          <p:cNvSpPr>
            <a:spLocks noGrp="1"/>
          </p:cNvSpPr>
          <p:nvPr>
            <p:ph type="ftr" sz="quarter" idx="11"/>
          </p:nvPr>
        </p:nvSpPr>
        <p:spPr/>
        <p:txBody>
          <a:bodyPr/>
          <a:lstStyle/>
          <a:p>
            <a:r>
              <a:rPr lang="de-DE" smtClean="0"/>
              <a:t>(C) Prof. Dr.-Ing. Jens Göttsche</a:t>
            </a:r>
            <a:endParaRPr lang="de-DE"/>
          </a:p>
        </p:txBody>
      </p:sp>
    </p:spTree>
    <p:extLst>
      <p:ext uri="{BB962C8B-B14F-4D97-AF65-F5344CB8AC3E}">
        <p14:creationId xmlns:p14="http://schemas.microsoft.com/office/powerpoint/2010/main" val="364969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feld 2"/>
          <p:cNvSpPr txBox="1"/>
          <p:nvPr/>
        </p:nvSpPr>
        <p:spPr>
          <a:xfrm>
            <a:off x="107504" y="131148"/>
            <a:ext cx="8928992" cy="1200329"/>
          </a:xfrm>
          <a:prstGeom prst="rect">
            <a:avLst/>
          </a:prstGeom>
          <a:noFill/>
        </p:spPr>
        <p:txBody>
          <a:bodyPr wrap="square" rtlCol="0">
            <a:spAutoFit/>
          </a:bodyPr>
          <a:lstStyle/>
          <a:p>
            <a:r>
              <a:rPr lang="de-DE" sz="2400" dirty="0" smtClean="0"/>
              <a:t>Wegen der hohen Zugfestigkeit des Zugbandes kann die Belastung problemlos weiter erhöht werden. Der Längenzuwachs im Zugband wird im weit aufklaffenden Riss sichtbar.  </a:t>
            </a:r>
            <a:endParaRPr lang="de-DE" sz="2400" dirty="0"/>
          </a:p>
        </p:txBody>
      </p:sp>
      <p:sp>
        <p:nvSpPr>
          <p:cNvPr id="4" name="Fußzeilenplatzhalter 3"/>
          <p:cNvSpPr>
            <a:spLocks noGrp="1"/>
          </p:cNvSpPr>
          <p:nvPr>
            <p:ph type="ftr" sz="quarter" idx="11"/>
          </p:nvPr>
        </p:nvSpPr>
        <p:spPr/>
        <p:txBody>
          <a:bodyPr/>
          <a:lstStyle/>
          <a:p>
            <a:r>
              <a:rPr lang="de-DE" smtClean="0"/>
              <a:t>(C) Prof. Dr.-Ing. Jens Göttsche</a:t>
            </a:r>
            <a:endParaRPr lang="de-DE"/>
          </a:p>
        </p:txBody>
      </p:sp>
    </p:spTree>
    <p:extLst>
      <p:ext uri="{BB962C8B-B14F-4D97-AF65-F5344CB8AC3E}">
        <p14:creationId xmlns:p14="http://schemas.microsoft.com/office/powerpoint/2010/main" val="112984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892</Words>
  <Application>Microsoft Office PowerPoint</Application>
  <PresentationFormat>Bildschirmpräsentation (4:3)</PresentationFormat>
  <Paragraphs>54</Paragraphs>
  <Slides>22</Slides>
  <Notes>0</Notes>
  <HiddenSlides>0</HiddenSlides>
  <MMClips>0</MMClips>
  <ScaleCrop>false</ScaleCrop>
  <HeadingPairs>
    <vt:vector size="4" baseType="variant">
      <vt:variant>
        <vt:lpstr>Design</vt:lpstr>
      </vt:variant>
      <vt:variant>
        <vt:i4>1</vt:i4>
      </vt:variant>
      <vt:variant>
        <vt:lpstr>Folientitel</vt:lpstr>
      </vt:variant>
      <vt:variant>
        <vt:i4>22</vt:i4>
      </vt:variant>
    </vt:vector>
  </HeadingPairs>
  <TitlesOfParts>
    <vt:vector size="23" baseType="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Name Ihrer Firma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Goettsche</dc:creator>
  <cp:lastModifiedBy>Göttsche, Jens</cp:lastModifiedBy>
  <cp:revision>17</cp:revision>
  <dcterms:created xsi:type="dcterms:W3CDTF">2013-09-01T12:38:17Z</dcterms:created>
  <dcterms:modified xsi:type="dcterms:W3CDTF">2014-08-17T16:09:47Z</dcterms:modified>
</cp:coreProperties>
</file>